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378" r:id="rId2"/>
    <p:sldId id="381" r:id="rId3"/>
    <p:sldId id="382" r:id="rId4"/>
    <p:sldId id="383" r:id="rId5"/>
    <p:sldId id="390" r:id="rId6"/>
    <p:sldId id="393" r:id="rId7"/>
    <p:sldId id="389" r:id="rId8"/>
    <p:sldId id="386" r:id="rId9"/>
    <p:sldId id="394" r:id="rId10"/>
    <p:sldId id="387" r:id="rId11"/>
    <p:sldId id="396" r:id="rId12"/>
    <p:sldId id="398" r:id="rId13"/>
    <p:sldId id="399" r:id="rId14"/>
    <p:sldId id="395" r:id="rId15"/>
    <p:sldId id="397" r:id="rId16"/>
    <p:sldId id="391" r:id="rId17"/>
    <p:sldId id="392" r:id="rId18"/>
    <p:sldId id="34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189"/>
    <a:srgbClr val="6633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82746" autoAdjust="0"/>
  </p:normalViewPr>
  <p:slideViewPr>
    <p:cSldViewPr>
      <p:cViewPr varScale="1">
        <p:scale>
          <a:sx n="57" d="100"/>
          <a:sy n="57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50"/>
            </a:pPr>
            <a:r>
              <a:rPr lang="en-US" sz="1250" dirty="0"/>
              <a:t>Medical and Dental Personnel</a:t>
            </a:r>
            <a:r>
              <a:rPr lang="en-US" sz="1250" baseline="0" dirty="0"/>
              <a:t> Training Feedback</a:t>
            </a:r>
            <a:endParaRPr lang="en-US" sz="125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Learned new info/skills</c:v>
                </c:pt>
                <c:pt idx="1">
                  <c:v>Can apply info</c:v>
                </c:pt>
                <c:pt idx="2">
                  <c:v>Worth my time</c:v>
                </c:pt>
                <c:pt idx="3">
                  <c:v>Instructor knowledgeable</c:v>
                </c:pt>
                <c:pt idx="4">
                  <c:v>Effective teaching methods</c:v>
                </c:pt>
                <c:pt idx="5">
                  <c:v>Length appropriate</c:v>
                </c:pt>
                <c:pt idx="6">
                  <c:v>Satisfied overall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95.7</c:v>
                </c:pt>
                <c:pt idx="1">
                  <c:v>96.7</c:v>
                </c:pt>
                <c:pt idx="2">
                  <c:v>96.8</c:v>
                </c:pt>
                <c:pt idx="3">
                  <c:v>100</c:v>
                </c:pt>
                <c:pt idx="4">
                  <c:v>100</c:v>
                </c:pt>
                <c:pt idx="5">
                  <c:v>88</c:v>
                </c:pt>
                <c:pt idx="6">
                  <c:v>99.4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Learned new info/skills</c:v>
                </c:pt>
                <c:pt idx="1">
                  <c:v>Can apply info</c:v>
                </c:pt>
                <c:pt idx="2">
                  <c:v>Worth my time</c:v>
                </c:pt>
                <c:pt idx="3">
                  <c:v>Instructor knowledgeable</c:v>
                </c:pt>
                <c:pt idx="4">
                  <c:v>Effective teaching methods</c:v>
                </c:pt>
                <c:pt idx="5">
                  <c:v>Length appropriate</c:v>
                </c:pt>
                <c:pt idx="6">
                  <c:v>Satisfied overall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82.9</c:v>
                </c:pt>
                <c:pt idx="1">
                  <c:v>93.7</c:v>
                </c:pt>
                <c:pt idx="2">
                  <c:v>95</c:v>
                </c:pt>
                <c:pt idx="3">
                  <c:v>98.1</c:v>
                </c:pt>
                <c:pt idx="4">
                  <c:v>97.5</c:v>
                </c:pt>
                <c:pt idx="5">
                  <c:v>95.6</c:v>
                </c:pt>
                <c:pt idx="6">
                  <c:v>97.4</c:v>
                </c:pt>
              </c:numCache>
            </c:numRef>
          </c:val>
        </c:ser>
        <c:axId val="97810304"/>
        <c:axId val="97811840"/>
      </c:barChart>
      <c:catAx>
        <c:axId val="97810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7811840"/>
        <c:crosses val="autoZero"/>
        <c:auto val="1"/>
        <c:lblAlgn val="ctr"/>
        <c:lblOffset val="100"/>
      </c:catAx>
      <c:valAx>
        <c:axId val="9781184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 b="1"/>
                </a:pPr>
                <a:r>
                  <a:rPr lang="en-US" sz="1100" b="1" dirty="0"/>
                  <a:t>% of Respondents who</a:t>
                </a:r>
                <a:r>
                  <a:rPr lang="en-US" sz="1100" b="1" baseline="0" dirty="0"/>
                  <a:t> Agree</a:t>
                </a:r>
              </a:p>
              <a:p>
                <a:pPr>
                  <a:defRPr sz="1100" b="1"/>
                </a:pPr>
                <a:r>
                  <a:rPr lang="en-US" sz="1100" b="1" baseline="0" dirty="0"/>
                  <a:t> or Strongly Agree</a:t>
                </a:r>
                <a:endParaRPr lang="en-US" sz="1100" b="1" dirty="0"/>
              </a:p>
            </c:rich>
          </c:tx>
          <c:layout/>
        </c:title>
        <c:numFmt formatCode="General" sourceLinked="1"/>
        <c:tickLblPos val="nextTo"/>
        <c:crossAx val="97810304"/>
        <c:crosses val="autoZero"/>
        <c:crossBetween val="between"/>
        <c:majorUnit val="20"/>
      </c:valAx>
    </c:plotArea>
    <c:legend>
      <c:legendPos val="r"/>
      <c:layout/>
      <c:txPr>
        <a:bodyPr/>
        <a:lstStyle/>
        <a:p>
          <a:pPr>
            <a:defRPr sz="1100" b="1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163A8-C6E0-4704-A886-7645BAFFBE64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</dgm:pt>
    <dgm:pt modelId="{E6B7C28F-9DE0-402A-A945-9E43065EAE39}">
      <dgm:prSet phldrT="[Text]" custT="1"/>
      <dgm:spPr/>
      <dgm:t>
        <a:bodyPr/>
        <a:lstStyle/>
        <a:p>
          <a:r>
            <a:rPr lang="en-US" sz="3200" dirty="0" smtClean="0"/>
            <a:t>Assess</a:t>
          </a:r>
          <a:endParaRPr lang="en-US" sz="3200" dirty="0"/>
        </a:p>
      </dgm:t>
    </dgm:pt>
    <dgm:pt modelId="{0652930D-224D-42BA-BCF0-6BAF84647F10}" type="parTrans" cxnId="{A36627C4-932D-42A1-9779-51A859AEC76F}">
      <dgm:prSet/>
      <dgm:spPr/>
      <dgm:t>
        <a:bodyPr/>
        <a:lstStyle/>
        <a:p>
          <a:endParaRPr lang="en-US" sz="3200"/>
        </a:p>
      </dgm:t>
    </dgm:pt>
    <dgm:pt modelId="{1EE33A74-D8E6-4631-ABA1-252DE9D4B4BB}" type="sibTrans" cxnId="{A36627C4-932D-42A1-9779-51A859AEC76F}">
      <dgm:prSet custT="1"/>
      <dgm:spPr/>
      <dgm:t>
        <a:bodyPr/>
        <a:lstStyle/>
        <a:p>
          <a:endParaRPr lang="en-US" sz="3200" dirty="0"/>
        </a:p>
      </dgm:t>
    </dgm:pt>
    <dgm:pt modelId="{9AC7215B-DFB2-4047-9F59-5B5C463D340D}">
      <dgm:prSet phldrT="[Text]" custT="1"/>
      <dgm:spPr/>
      <dgm:t>
        <a:bodyPr/>
        <a:lstStyle/>
        <a:p>
          <a:r>
            <a:rPr lang="en-US" sz="3200" dirty="0" smtClean="0"/>
            <a:t>Screen</a:t>
          </a:r>
          <a:endParaRPr lang="en-US" sz="3200" dirty="0"/>
        </a:p>
      </dgm:t>
    </dgm:pt>
    <dgm:pt modelId="{ED2D4961-8230-4DD5-A956-193859F2EA3D}" type="parTrans" cxnId="{B1D2E342-EB78-4494-A206-3583383BB652}">
      <dgm:prSet/>
      <dgm:spPr/>
      <dgm:t>
        <a:bodyPr/>
        <a:lstStyle/>
        <a:p>
          <a:endParaRPr lang="en-US" sz="3200"/>
        </a:p>
      </dgm:t>
    </dgm:pt>
    <dgm:pt modelId="{0EB60BA5-24D5-4264-8ECA-ECE8AE70373E}" type="sibTrans" cxnId="{B1D2E342-EB78-4494-A206-3583383BB652}">
      <dgm:prSet custT="1"/>
      <dgm:spPr/>
      <dgm:t>
        <a:bodyPr/>
        <a:lstStyle/>
        <a:p>
          <a:endParaRPr lang="en-US" sz="3200" dirty="0"/>
        </a:p>
      </dgm:t>
    </dgm:pt>
    <dgm:pt modelId="{966F377E-F10E-45AF-B342-59C1071C76EB}">
      <dgm:prSet phldrT="[Text]" custT="1"/>
      <dgm:spPr/>
      <dgm:t>
        <a:bodyPr/>
        <a:lstStyle/>
        <a:p>
          <a:r>
            <a:rPr lang="en-US" sz="3200" dirty="0" smtClean="0"/>
            <a:t>Educate</a:t>
          </a:r>
          <a:endParaRPr lang="en-US" sz="3200" dirty="0"/>
        </a:p>
      </dgm:t>
    </dgm:pt>
    <dgm:pt modelId="{9E021644-D6AF-41DB-B875-2BDCC95E1D6E}" type="parTrans" cxnId="{3CF7E6FD-AC95-40E1-BBB9-CF836B4A4913}">
      <dgm:prSet/>
      <dgm:spPr/>
      <dgm:t>
        <a:bodyPr/>
        <a:lstStyle/>
        <a:p>
          <a:endParaRPr lang="en-US" sz="3200"/>
        </a:p>
      </dgm:t>
    </dgm:pt>
    <dgm:pt modelId="{BB6F2B71-08D1-4AA8-87A1-CF8225FED336}" type="sibTrans" cxnId="{3CF7E6FD-AC95-40E1-BBB9-CF836B4A4913}">
      <dgm:prSet custT="1"/>
      <dgm:spPr/>
      <dgm:t>
        <a:bodyPr/>
        <a:lstStyle/>
        <a:p>
          <a:endParaRPr lang="en-US" sz="3200" dirty="0"/>
        </a:p>
      </dgm:t>
    </dgm:pt>
    <dgm:pt modelId="{97C18DC2-B4A9-4FC6-99CB-9F290B61DDBE}">
      <dgm:prSet phldrT="[Text]" custT="1"/>
      <dgm:spPr/>
      <dgm:t>
        <a:bodyPr/>
        <a:lstStyle/>
        <a:p>
          <a:r>
            <a:rPr lang="en-US" sz="3200" dirty="0" smtClean="0"/>
            <a:t>Intervene</a:t>
          </a:r>
          <a:endParaRPr lang="en-US" sz="3200" dirty="0"/>
        </a:p>
      </dgm:t>
    </dgm:pt>
    <dgm:pt modelId="{23A4CB29-ACF3-44A2-91E9-6B8EC2A60DA8}" type="parTrans" cxnId="{6C4E4F18-7F4C-4D3F-8128-A032751C2056}">
      <dgm:prSet/>
      <dgm:spPr/>
      <dgm:t>
        <a:bodyPr/>
        <a:lstStyle/>
        <a:p>
          <a:endParaRPr lang="en-US" sz="3200"/>
        </a:p>
      </dgm:t>
    </dgm:pt>
    <dgm:pt modelId="{20F5B59C-1A98-4308-8EFD-5CBFB519FACC}" type="sibTrans" cxnId="{6C4E4F18-7F4C-4D3F-8128-A032751C2056}">
      <dgm:prSet custT="1"/>
      <dgm:spPr/>
      <dgm:t>
        <a:bodyPr/>
        <a:lstStyle/>
        <a:p>
          <a:endParaRPr lang="en-US" sz="3200" dirty="0"/>
        </a:p>
      </dgm:t>
    </dgm:pt>
    <dgm:pt modelId="{C4E0B9BD-604D-4AB9-B1B8-48E27B8FCB59}">
      <dgm:prSet phldrT="[Text]" custT="1"/>
      <dgm:spPr/>
      <dgm:t>
        <a:bodyPr/>
        <a:lstStyle/>
        <a:p>
          <a:r>
            <a:rPr lang="en-US" sz="3200" dirty="0" smtClean="0"/>
            <a:t>Refer</a:t>
          </a:r>
          <a:endParaRPr lang="en-US" sz="3200" dirty="0"/>
        </a:p>
      </dgm:t>
    </dgm:pt>
    <dgm:pt modelId="{350BF4EE-4EC6-4D10-8444-9B415C41F3DB}" type="parTrans" cxnId="{775DB336-A5C5-48C2-AAAC-F74FC880868A}">
      <dgm:prSet/>
      <dgm:spPr/>
      <dgm:t>
        <a:bodyPr/>
        <a:lstStyle/>
        <a:p>
          <a:endParaRPr lang="en-US" sz="3200"/>
        </a:p>
      </dgm:t>
    </dgm:pt>
    <dgm:pt modelId="{10E788BC-A24B-4D08-8514-D7D16E65CA70}" type="sibTrans" cxnId="{775DB336-A5C5-48C2-AAAC-F74FC880868A}">
      <dgm:prSet/>
      <dgm:spPr/>
      <dgm:t>
        <a:bodyPr/>
        <a:lstStyle/>
        <a:p>
          <a:endParaRPr lang="en-US" sz="3200"/>
        </a:p>
      </dgm:t>
    </dgm:pt>
    <dgm:pt modelId="{C3381CD5-A3FE-4372-8D52-46FAA26F12E3}" type="pres">
      <dgm:prSet presAssocID="{3FA163A8-C6E0-4704-A886-7645BAFFBE64}" presName="linearFlow" presStyleCnt="0">
        <dgm:presLayoutVars>
          <dgm:resizeHandles val="exact"/>
        </dgm:presLayoutVars>
      </dgm:prSet>
      <dgm:spPr/>
    </dgm:pt>
    <dgm:pt modelId="{C74B0134-53D1-4E56-9C6C-4B7C887C83A0}" type="pres">
      <dgm:prSet presAssocID="{E6B7C28F-9DE0-402A-A945-9E43065EAE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49BD4-7DE0-4C70-9FCE-5F61F0401870}" type="pres">
      <dgm:prSet presAssocID="{1EE33A74-D8E6-4631-ABA1-252DE9D4B4B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31D0B2A-B6C7-4236-98FA-0BB6BCD9B2C8}" type="pres">
      <dgm:prSet presAssocID="{1EE33A74-D8E6-4631-ABA1-252DE9D4B4B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7727E58-19D8-46E0-B6A1-BA804E6F7695}" type="pres">
      <dgm:prSet presAssocID="{9AC7215B-DFB2-4047-9F59-5B5C463D34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FC91A-226E-4CBE-B4BD-27AF5E0AA857}" type="pres">
      <dgm:prSet presAssocID="{0EB60BA5-24D5-4264-8ECA-ECE8AE70373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91063FB-FC35-49B0-9697-1A70D8573C8A}" type="pres">
      <dgm:prSet presAssocID="{0EB60BA5-24D5-4264-8ECA-ECE8AE70373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D8D3439-5A89-43BF-8009-93BF8CCEC3E7}" type="pres">
      <dgm:prSet presAssocID="{966F377E-F10E-45AF-B342-59C1071C76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7E417-FDBD-41D1-9612-340C01A32C08}" type="pres">
      <dgm:prSet presAssocID="{BB6F2B71-08D1-4AA8-87A1-CF8225FED33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3DC9641-EC8D-44FC-A62F-C68FC487EFD6}" type="pres">
      <dgm:prSet presAssocID="{BB6F2B71-08D1-4AA8-87A1-CF8225FED33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AE5370-7005-4CFF-8411-486A56FD82B9}" type="pres">
      <dgm:prSet presAssocID="{97C18DC2-B4A9-4FC6-99CB-9F290B61DD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4BFE8-9634-4917-9092-4738221DACB6}" type="pres">
      <dgm:prSet presAssocID="{20F5B59C-1A98-4308-8EFD-5CBFB519FAC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004695B-DDD6-44BF-93B3-D2E37448F925}" type="pres">
      <dgm:prSet presAssocID="{20F5B59C-1A98-4308-8EFD-5CBFB519FAC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F098B43-DB0D-4C0B-897F-C31B7933C792}" type="pres">
      <dgm:prSet presAssocID="{C4E0B9BD-604D-4AB9-B1B8-48E27B8FCB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897D95-3D9B-4DB4-B032-E7D01792D9E1}" type="presOf" srcId="{0EB60BA5-24D5-4264-8ECA-ECE8AE70373E}" destId="{B91063FB-FC35-49B0-9697-1A70D8573C8A}" srcOrd="1" destOrd="0" presId="urn:microsoft.com/office/officeart/2005/8/layout/process2"/>
    <dgm:cxn modelId="{0B6A40E8-F2B6-48D7-AE36-DE8D4C16F79B}" type="presOf" srcId="{BB6F2B71-08D1-4AA8-87A1-CF8225FED336}" destId="{D4B7E417-FDBD-41D1-9612-340C01A32C08}" srcOrd="0" destOrd="0" presId="urn:microsoft.com/office/officeart/2005/8/layout/process2"/>
    <dgm:cxn modelId="{3CF7E6FD-AC95-40E1-BBB9-CF836B4A4913}" srcId="{3FA163A8-C6E0-4704-A886-7645BAFFBE64}" destId="{966F377E-F10E-45AF-B342-59C1071C76EB}" srcOrd="2" destOrd="0" parTransId="{9E021644-D6AF-41DB-B875-2BDCC95E1D6E}" sibTransId="{BB6F2B71-08D1-4AA8-87A1-CF8225FED336}"/>
    <dgm:cxn modelId="{F9A3AEF7-7D0D-494D-9667-9647E495861C}" type="presOf" srcId="{3FA163A8-C6E0-4704-A886-7645BAFFBE64}" destId="{C3381CD5-A3FE-4372-8D52-46FAA26F12E3}" srcOrd="0" destOrd="0" presId="urn:microsoft.com/office/officeart/2005/8/layout/process2"/>
    <dgm:cxn modelId="{4613DE8B-36BD-4063-9F86-2B781A7D5D1C}" type="presOf" srcId="{1EE33A74-D8E6-4631-ABA1-252DE9D4B4BB}" destId="{18D49BD4-7DE0-4C70-9FCE-5F61F0401870}" srcOrd="0" destOrd="0" presId="urn:microsoft.com/office/officeart/2005/8/layout/process2"/>
    <dgm:cxn modelId="{B1D2E342-EB78-4494-A206-3583383BB652}" srcId="{3FA163A8-C6E0-4704-A886-7645BAFFBE64}" destId="{9AC7215B-DFB2-4047-9F59-5B5C463D340D}" srcOrd="1" destOrd="0" parTransId="{ED2D4961-8230-4DD5-A956-193859F2EA3D}" sibTransId="{0EB60BA5-24D5-4264-8ECA-ECE8AE70373E}"/>
    <dgm:cxn modelId="{775DB336-A5C5-48C2-AAAC-F74FC880868A}" srcId="{3FA163A8-C6E0-4704-A886-7645BAFFBE64}" destId="{C4E0B9BD-604D-4AB9-B1B8-48E27B8FCB59}" srcOrd="4" destOrd="0" parTransId="{350BF4EE-4EC6-4D10-8444-9B415C41F3DB}" sibTransId="{10E788BC-A24B-4D08-8514-D7D16E65CA70}"/>
    <dgm:cxn modelId="{6C4E4F18-7F4C-4D3F-8128-A032751C2056}" srcId="{3FA163A8-C6E0-4704-A886-7645BAFFBE64}" destId="{97C18DC2-B4A9-4FC6-99CB-9F290B61DDBE}" srcOrd="3" destOrd="0" parTransId="{23A4CB29-ACF3-44A2-91E9-6B8EC2A60DA8}" sibTransId="{20F5B59C-1A98-4308-8EFD-5CBFB519FACC}"/>
    <dgm:cxn modelId="{94C780CE-EB39-442B-B359-AC68527182AC}" type="presOf" srcId="{20F5B59C-1A98-4308-8EFD-5CBFB519FACC}" destId="{2004695B-DDD6-44BF-93B3-D2E37448F925}" srcOrd="1" destOrd="0" presId="urn:microsoft.com/office/officeart/2005/8/layout/process2"/>
    <dgm:cxn modelId="{1C74AE07-49F2-44E4-A9A4-C87B280E2466}" type="presOf" srcId="{E6B7C28F-9DE0-402A-A945-9E43065EAE39}" destId="{C74B0134-53D1-4E56-9C6C-4B7C887C83A0}" srcOrd="0" destOrd="0" presId="urn:microsoft.com/office/officeart/2005/8/layout/process2"/>
    <dgm:cxn modelId="{3CE6197B-246A-481F-8CCD-F0E31D80F454}" type="presOf" srcId="{BB6F2B71-08D1-4AA8-87A1-CF8225FED336}" destId="{F3DC9641-EC8D-44FC-A62F-C68FC487EFD6}" srcOrd="1" destOrd="0" presId="urn:microsoft.com/office/officeart/2005/8/layout/process2"/>
    <dgm:cxn modelId="{C173557B-A6D8-42F7-8B6B-4FD74476D8B4}" type="presOf" srcId="{0EB60BA5-24D5-4264-8ECA-ECE8AE70373E}" destId="{85BFC91A-226E-4CBE-B4BD-27AF5E0AA857}" srcOrd="0" destOrd="0" presId="urn:microsoft.com/office/officeart/2005/8/layout/process2"/>
    <dgm:cxn modelId="{83710024-79EC-451D-ABD1-4F9D079FCF55}" type="presOf" srcId="{1EE33A74-D8E6-4631-ABA1-252DE9D4B4BB}" destId="{A31D0B2A-B6C7-4236-98FA-0BB6BCD9B2C8}" srcOrd="1" destOrd="0" presId="urn:microsoft.com/office/officeart/2005/8/layout/process2"/>
    <dgm:cxn modelId="{A36627C4-932D-42A1-9779-51A859AEC76F}" srcId="{3FA163A8-C6E0-4704-A886-7645BAFFBE64}" destId="{E6B7C28F-9DE0-402A-A945-9E43065EAE39}" srcOrd="0" destOrd="0" parTransId="{0652930D-224D-42BA-BCF0-6BAF84647F10}" sibTransId="{1EE33A74-D8E6-4631-ABA1-252DE9D4B4BB}"/>
    <dgm:cxn modelId="{B5B749CA-D5CB-42BA-8405-7ECF39BC7E96}" type="presOf" srcId="{966F377E-F10E-45AF-B342-59C1071C76EB}" destId="{ED8D3439-5A89-43BF-8009-93BF8CCEC3E7}" srcOrd="0" destOrd="0" presId="urn:microsoft.com/office/officeart/2005/8/layout/process2"/>
    <dgm:cxn modelId="{0CC608AB-5ED8-49E3-A9FE-576D56894971}" type="presOf" srcId="{C4E0B9BD-604D-4AB9-B1B8-48E27B8FCB59}" destId="{0F098B43-DB0D-4C0B-897F-C31B7933C792}" srcOrd="0" destOrd="0" presId="urn:microsoft.com/office/officeart/2005/8/layout/process2"/>
    <dgm:cxn modelId="{C12DAA84-F995-4F7F-918B-0228B1973D49}" type="presOf" srcId="{9AC7215B-DFB2-4047-9F59-5B5C463D340D}" destId="{27727E58-19D8-46E0-B6A1-BA804E6F7695}" srcOrd="0" destOrd="0" presId="urn:microsoft.com/office/officeart/2005/8/layout/process2"/>
    <dgm:cxn modelId="{D9FE3479-35FD-410E-8415-28FE203B48FD}" type="presOf" srcId="{20F5B59C-1A98-4308-8EFD-5CBFB519FACC}" destId="{35E4BFE8-9634-4917-9092-4738221DACB6}" srcOrd="0" destOrd="0" presId="urn:microsoft.com/office/officeart/2005/8/layout/process2"/>
    <dgm:cxn modelId="{4BB3BD28-45D2-4B5E-BA74-36660D354B12}" type="presOf" srcId="{97C18DC2-B4A9-4FC6-99CB-9F290B61DDBE}" destId="{FCAE5370-7005-4CFF-8411-486A56FD82B9}" srcOrd="0" destOrd="0" presId="urn:microsoft.com/office/officeart/2005/8/layout/process2"/>
    <dgm:cxn modelId="{9B0F35B4-F642-4BBF-88E6-A967647A94B4}" type="presParOf" srcId="{C3381CD5-A3FE-4372-8D52-46FAA26F12E3}" destId="{C74B0134-53D1-4E56-9C6C-4B7C887C83A0}" srcOrd="0" destOrd="0" presId="urn:microsoft.com/office/officeart/2005/8/layout/process2"/>
    <dgm:cxn modelId="{273A2CBA-B6D8-42A5-840A-336B7D49AFD8}" type="presParOf" srcId="{C3381CD5-A3FE-4372-8D52-46FAA26F12E3}" destId="{18D49BD4-7DE0-4C70-9FCE-5F61F0401870}" srcOrd="1" destOrd="0" presId="urn:microsoft.com/office/officeart/2005/8/layout/process2"/>
    <dgm:cxn modelId="{1259C913-24BD-4539-902D-2F44A0F7390E}" type="presParOf" srcId="{18D49BD4-7DE0-4C70-9FCE-5F61F0401870}" destId="{A31D0B2A-B6C7-4236-98FA-0BB6BCD9B2C8}" srcOrd="0" destOrd="0" presId="urn:microsoft.com/office/officeart/2005/8/layout/process2"/>
    <dgm:cxn modelId="{614BD5D4-57BF-44CC-8018-C1088B8BEE51}" type="presParOf" srcId="{C3381CD5-A3FE-4372-8D52-46FAA26F12E3}" destId="{27727E58-19D8-46E0-B6A1-BA804E6F7695}" srcOrd="2" destOrd="0" presId="urn:microsoft.com/office/officeart/2005/8/layout/process2"/>
    <dgm:cxn modelId="{EA1E440A-B3F2-42DC-9A51-EE3F70E3B2BA}" type="presParOf" srcId="{C3381CD5-A3FE-4372-8D52-46FAA26F12E3}" destId="{85BFC91A-226E-4CBE-B4BD-27AF5E0AA857}" srcOrd="3" destOrd="0" presId="urn:microsoft.com/office/officeart/2005/8/layout/process2"/>
    <dgm:cxn modelId="{F20AB8D3-4181-4602-8929-BC26A0A4EAA1}" type="presParOf" srcId="{85BFC91A-226E-4CBE-B4BD-27AF5E0AA857}" destId="{B91063FB-FC35-49B0-9697-1A70D8573C8A}" srcOrd="0" destOrd="0" presId="urn:microsoft.com/office/officeart/2005/8/layout/process2"/>
    <dgm:cxn modelId="{F8AAA1FB-D641-497F-A92D-8D3369F5459F}" type="presParOf" srcId="{C3381CD5-A3FE-4372-8D52-46FAA26F12E3}" destId="{ED8D3439-5A89-43BF-8009-93BF8CCEC3E7}" srcOrd="4" destOrd="0" presId="urn:microsoft.com/office/officeart/2005/8/layout/process2"/>
    <dgm:cxn modelId="{C9DD05AC-E2CF-4B55-A487-28951DFD4D09}" type="presParOf" srcId="{C3381CD5-A3FE-4372-8D52-46FAA26F12E3}" destId="{D4B7E417-FDBD-41D1-9612-340C01A32C08}" srcOrd="5" destOrd="0" presId="urn:microsoft.com/office/officeart/2005/8/layout/process2"/>
    <dgm:cxn modelId="{665B71D6-20C5-4733-8803-2AE345B88007}" type="presParOf" srcId="{D4B7E417-FDBD-41D1-9612-340C01A32C08}" destId="{F3DC9641-EC8D-44FC-A62F-C68FC487EFD6}" srcOrd="0" destOrd="0" presId="urn:microsoft.com/office/officeart/2005/8/layout/process2"/>
    <dgm:cxn modelId="{5F5E49CF-9D3A-4E51-AE05-E898271DFB8D}" type="presParOf" srcId="{C3381CD5-A3FE-4372-8D52-46FAA26F12E3}" destId="{FCAE5370-7005-4CFF-8411-486A56FD82B9}" srcOrd="6" destOrd="0" presId="urn:microsoft.com/office/officeart/2005/8/layout/process2"/>
    <dgm:cxn modelId="{CDC20437-5215-4E71-981C-43CF5104FC09}" type="presParOf" srcId="{C3381CD5-A3FE-4372-8D52-46FAA26F12E3}" destId="{35E4BFE8-9634-4917-9092-4738221DACB6}" srcOrd="7" destOrd="0" presId="urn:microsoft.com/office/officeart/2005/8/layout/process2"/>
    <dgm:cxn modelId="{0F4F6328-7FF0-4B2B-9C86-DC366A51620C}" type="presParOf" srcId="{35E4BFE8-9634-4917-9092-4738221DACB6}" destId="{2004695B-DDD6-44BF-93B3-D2E37448F925}" srcOrd="0" destOrd="0" presId="urn:microsoft.com/office/officeart/2005/8/layout/process2"/>
    <dgm:cxn modelId="{FB82C7B4-3E16-4CD1-9199-D0571B8FEF7E}" type="presParOf" srcId="{C3381CD5-A3FE-4372-8D52-46FAA26F12E3}" destId="{0F098B43-DB0D-4C0B-897F-C31B7933C79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4B0134-53D1-4E56-9C6C-4B7C887C83A0}">
      <dsp:nvSpPr>
        <dsp:cNvPr id="0" name=""/>
        <dsp:cNvSpPr/>
      </dsp:nvSpPr>
      <dsp:spPr>
        <a:xfrm>
          <a:off x="877469" y="2929"/>
          <a:ext cx="1902660" cy="68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Assess</a:t>
          </a:r>
          <a:endParaRPr lang="en-US" sz="3200" kern="1200" dirty="0"/>
        </a:p>
      </dsp:txBody>
      <dsp:txXfrm>
        <a:off x="877469" y="2929"/>
        <a:ext cx="1902660" cy="684963"/>
      </dsp:txXfrm>
    </dsp:sp>
    <dsp:sp modelId="{18D49BD4-7DE0-4C70-9FCE-5F61F0401870}">
      <dsp:nvSpPr>
        <dsp:cNvPr id="0" name=""/>
        <dsp:cNvSpPr/>
      </dsp:nvSpPr>
      <dsp:spPr>
        <a:xfrm rot="5400000">
          <a:off x="1700369" y="705016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5400000">
        <a:off x="1700369" y="705016"/>
        <a:ext cx="256861" cy="308233"/>
      </dsp:txXfrm>
    </dsp:sp>
    <dsp:sp modelId="{27727E58-19D8-46E0-B6A1-BA804E6F7695}">
      <dsp:nvSpPr>
        <dsp:cNvPr id="0" name=""/>
        <dsp:cNvSpPr/>
      </dsp:nvSpPr>
      <dsp:spPr>
        <a:xfrm>
          <a:off x="877469" y="1030373"/>
          <a:ext cx="1902660" cy="68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Screen</a:t>
          </a:r>
          <a:endParaRPr lang="en-US" sz="3200" kern="1200" dirty="0"/>
        </a:p>
      </dsp:txBody>
      <dsp:txXfrm>
        <a:off x="877469" y="1030373"/>
        <a:ext cx="1902660" cy="684963"/>
      </dsp:txXfrm>
    </dsp:sp>
    <dsp:sp modelId="{85BFC91A-226E-4CBE-B4BD-27AF5E0AA857}">
      <dsp:nvSpPr>
        <dsp:cNvPr id="0" name=""/>
        <dsp:cNvSpPr/>
      </dsp:nvSpPr>
      <dsp:spPr>
        <a:xfrm rot="5400000">
          <a:off x="1700369" y="1732461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5400000">
        <a:off x="1700369" y="1732461"/>
        <a:ext cx="256861" cy="308233"/>
      </dsp:txXfrm>
    </dsp:sp>
    <dsp:sp modelId="{ED8D3439-5A89-43BF-8009-93BF8CCEC3E7}">
      <dsp:nvSpPr>
        <dsp:cNvPr id="0" name=""/>
        <dsp:cNvSpPr/>
      </dsp:nvSpPr>
      <dsp:spPr>
        <a:xfrm>
          <a:off x="877469" y="2057818"/>
          <a:ext cx="1902660" cy="68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Educate</a:t>
          </a:r>
          <a:endParaRPr lang="en-US" sz="3200" kern="1200" dirty="0"/>
        </a:p>
      </dsp:txBody>
      <dsp:txXfrm>
        <a:off x="877469" y="2057818"/>
        <a:ext cx="1902660" cy="684963"/>
      </dsp:txXfrm>
    </dsp:sp>
    <dsp:sp modelId="{D4B7E417-FDBD-41D1-9612-340C01A32C08}">
      <dsp:nvSpPr>
        <dsp:cNvPr id="0" name=""/>
        <dsp:cNvSpPr/>
      </dsp:nvSpPr>
      <dsp:spPr>
        <a:xfrm rot="5400000">
          <a:off x="1700369" y="2759905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5400000">
        <a:off x="1700369" y="2759905"/>
        <a:ext cx="256861" cy="308233"/>
      </dsp:txXfrm>
    </dsp:sp>
    <dsp:sp modelId="{FCAE5370-7005-4CFF-8411-486A56FD82B9}">
      <dsp:nvSpPr>
        <dsp:cNvPr id="0" name=""/>
        <dsp:cNvSpPr/>
      </dsp:nvSpPr>
      <dsp:spPr>
        <a:xfrm>
          <a:off x="877469" y="3085263"/>
          <a:ext cx="1902660" cy="68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Intervene</a:t>
          </a:r>
          <a:endParaRPr lang="en-US" sz="3200" kern="1200" dirty="0"/>
        </a:p>
      </dsp:txBody>
      <dsp:txXfrm>
        <a:off x="877469" y="3085263"/>
        <a:ext cx="1902660" cy="684963"/>
      </dsp:txXfrm>
    </dsp:sp>
    <dsp:sp modelId="{35E4BFE8-9634-4917-9092-4738221DACB6}">
      <dsp:nvSpPr>
        <dsp:cNvPr id="0" name=""/>
        <dsp:cNvSpPr/>
      </dsp:nvSpPr>
      <dsp:spPr>
        <a:xfrm rot="5400000">
          <a:off x="1700369" y="3787350"/>
          <a:ext cx="256861" cy="308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5400000">
        <a:off x="1700369" y="3787350"/>
        <a:ext cx="256861" cy="308233"/>
      </dsp:txXfrm>
    </dsp:sp>
    <dsp:sp modelId="{0F098B43-DB0D-4C0B-897F-C31B7933C792}">
      <dsp:nvSpPr>
        <dsp:cNvPr id="0" name=""/>
        <dsp:cNvSpPr/>
      </dsp:nvSpPr>
      <dsp:spPr>
        <a:xfrm>
          <a:off x="877469" y="4112707"/>
          <a:ext cx="1902660" cy="684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Refer</a:t>
          </a:r>
          <a:endParaRPr lang="en-US" sz="3200" kern="1200" dirty="0"/>
        </a:p>
      </dsp:txBody>
      <dsp:txXfrm>
        <a:off x="877469" y="4112707"/>
        <a:ext cx="1902660" cy="684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1027CC-B566-4407-8725-127892A61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7072" y="685489"/>
            <a:ext cx="4439111" cy="328690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5021705"/>
            <a:ext cx="5486400" cy="3436808"/>
          </a:xfrm>
          <a:noFill/>
          <a:ln/>
        </p:spPr>
        <p:txBody>
          <a:bodyPr lIns="90441" tIns="45221" rIns="90441" bIns="4522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aseline="30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 defTabSz="913854"/>
            <a:fld id="{D567B89D-F4BB-403B-B5D3-3A44305598AB}" type="slidenum">
              <a:rPr lang="en-US" sz="1200">
                <a:latin typeface="Calibri" pitchFamily="34" charset="0"/>
              </a:rPr>
              <a:pPr algn="r" defTabSz="913854"/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502" y="4572000"/>
            <a:ext cx="5255427" cy="4272197"/>
          </a:xfrm>
          <a:noFill/>
          <a:ln/>
        </p:spPr>
        <p:txBody>
          <a:bodyPr lIns="91436" tIns="45718" rIns="91436" bIns="45718"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1400" b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76375" y="225425"/>
            <a:ext cx="3390900" cy="2543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438" y="3072984"/>
            <a:ext cx="5486400" cy="5771213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1400" i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027CC-B566-4407-8725-127892A612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14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027CC-B566-4407-8725-127892A612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3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027CC-B566-4407-8725-127892A612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027CC-B566-4407-8725-127892A612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027CC-B566-4407-8725-127892A612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027CC-B566-4407-8725-127892A612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2D526-DAA1-41A3-852B-FD9B467C3DC7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41" tIns="45221" rIns="90441" bIns="4522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84188" y="225425"/>
            <a:ext cx="5265737" cy="3948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ABB5D-BAAF-47C7-B2B5-F4C2F3C625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41" tIns="45221" rIns="90441" bIns="4522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300" i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027CC-B566-4407-8725-127892A612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1138" y="674688"/>
            <a:ext cx="4283075" cy="3211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5" y="4272197"/>
            <a:ext cx="5486400" cy="4114488"/>
          </a:xfrm>
          <a:noFill/>
          <a:ln/>
        </p:spPr>
        <p:txBody>
          <a:bodyPr/>
          <a:lstStyle/>
          <a:p>
            <a:pPr marL="224539" indent="-224539" defTabSz="913854"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096"/>
            <a:ext cx="7772400" cy="7705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541"/>
            <a:ext cx="3810000" cy="4114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541"/>
            <a:ext cx="3810000" cy="4114459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67600" y="64008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Slide </a:t>
            </a:r>
            <a:fld id="{1636ACC9-0DF2-4990-AC28-91508E79ECF3}" type="slidenum">
              <a:rPr lang="en-US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Slide 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Slide 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B3AA7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5" name="Picture 21" descr="ppt header-oral health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51398" y="0"/>
            <a:ext cx="904120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girl-with-big-toothbru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2362200"/>
            <a:ext cx="24050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oha_logo_sm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3490768" y="5913438"/>
            <a:ext cx="19846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5791200" cy="8382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Presentation title</a:t>
            </a:r>
            <a:br>
              <a:rPr lang="en-US"/>
            </a:br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57912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i="1"/>
            </a:lvl1pPr>
          </a:lstStyle>
          <a:p>
            <a:r>
              <a:rPr lang="en-US"/>
              <a:t>Subtitle</a:t>
            </a: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52400"/>
            <a:ext cx="7696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</a:rPr>
              <a:t>Slide ‹#›</a:t>
            </a:r>
          </a:p>
        </p:txBody>
      </p:sp>
      <p:pic>
        <p:nvPicPr>
          <p:cNvPr id="1030" name="Picture 8" descr="whitebackgroundclosedtub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6194425"/>
            <a:ext cx="685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ardrop 13"/>
          <p:cNvSpPr/>
          <p:nvPr/>
        </p:nvSpPr>
        <p:spPr>
          <a:xfrm flipH="1">
            <a:off x="76200" y="76200"/>
            <a:ext cx="914400" cy="838200"/>
          </a:xfrm>
          <a:prstGeom prst="teardrop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447800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6"/>
                </a:gs>
                <a:gs pos="6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1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hall@vgmhc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mailto:shanie.m.mason@state.or.us" TargetMode="External"/><Relationship Id="rId4" Type="http://schemas.openxmlformats.org/officeDocument/2006/relationships/hyperlink" Target="mailto:amy.m.umphlett@state.or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DHS/ph/oralhealth/docs/smile_2007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pps.nccd.cdc.gov/MWF/Index.a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3"/>
          <p:cNvSpPr txBox="1">
            <a:spLocks noChangeArrowheads="1"/>
          </p:cNvSpPr>
          <p:nvPr/>
        </p:nvSpPr>
        <p:spPr bwMode="auto">
          <a:xfrm>
            <a:off x="457200" y="5843588"/>
            <a:ext cx="8229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ea typeface="ＭＳ Ｐゴシック"/>
                <a:cs typeface="ＭＳ Ｐゴシック"/>
              </a:rPr>
              <a:t>Preventing early childhood caries through medical </a:t>
            </a:r>
            <a:br>
              <a:rPr lang="en-US" sz="2800" b="1" dirty="0">
                <a:solidFill>
                  <a:prstClr val="white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US" sz="2800" b="1" dirty="0">
                <a:solidFill>
                  <a:prstClr val="white"/>
                </a:solidFill>
                <a:latin typeface="Calibri"/>
                <a:ea typeface="ＭＳ Ｐゴシック"/>
                <a:cs typeface="ＭＳ Ｐゴシック"/>
              </a:rPr>
              <a:t>and dental provider education and collaboration </a:t>
            </a:r>
          </a:p>
        </p:txBody>
      </p:sp>
      <p:sp>
        <p:nvSpPr>
          <p:cNvPr id="4" name="Teardrop 3"/>
          <p:cNvSpPr/>
          <p:nvPr/>
        </p:nvSpPr>
        <p:spPr>
          <a:xfrm>
            <a:off x="990600" y="304800"/>
            <a:ext cx="7010400" cy="5334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44" name="Picture 2" descr="whitebackgroundclosedtube.jpg"/>
          <p:cNvPicPr>
            <a:picLocks noChangeAspect="1"/>
          </p:cNvPicPr>
          <p:nvPr/>
        </p:nvPicPr>
        <p:blipFill>
          <a:blip r:embed="rId3" cstate="print"/>
          <a:srcRect l="3333" t="11673" r="5000"/>
          <a:stretch>
            <a:fillRect/>
          </a:stretch>
        </p:blipFill>
        <p:spPr bwMode="auto">
          <a:xfrm>
            <a:off x="2362200" y="1044575"/>
            <a:ext cx="44958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30188"/>
            <a:ext cx="7772400" cy="912812"/>
          </a:xfrm>
        </p:spPr>
        <p:txBody>
          <a:bodyPr/>
          <a:lstStyle/>
          <a:p>
            <a:r>
              <a:rPr lang="en-US" b="1" dirty="0" smtClean="0"/>
              <a:t>Educational Posters</a:t>
            </a:r>
            <a:endParaRPr lang="en-US" altLang="en-US" b="1" dirty="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0" y="1524000"/>
            <a:ext cx="3581400" cy="4724401"/>
            <a:chOff x="5181600" y="1600211"/>
            <a:chExt cx="3581400" cy="4723766"/>
          </a:xfrm>
        </p:grpSpPr>
        <p:pic>
          <p:nvPicPr>
            <p:cNvPr id="7066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36299" t="22224" r="33754" b="16008"/>
            <a:stretch>
              <a:fillRect/>
            </a:stretch>
          </p:blipFill>
          <p:spPr bwMode="auto">
            <a:xfrm>
              <a:off x="5181600" y="1600211"/>
              <a:ext cx="2560467" cy="396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36159" t="22224" r="33754" b="16194"/>
            <a:stretch>
              <a:fillRect/>
            </a:stretch>
          </p:blipFill>
          <p:spPr bwMode="auto">
            <a:xfrm>
              <a:off x="6400800" y="2666868"/>
              <a:ext cx="2362200" cy="365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8600" y="1524000"/>
            <a:ext cx="4953001" cy="5055872"/>
            <a:chOff x="-3484747" y="1954823"/>
            <a:chExt cx="4514227" cy="4507354"/>
          </a:xfrm>
        </p:grpSpPr>
        <p:pic>
          <p:nvPicPr>
            <p:cNvPr id="7066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6588" t="22591" r="33754" b="16394"/>
            <a:stretch>
              <a:fillRect/>
            </a:stretch>
          </p:blipFill>
          <p:spPr bwMode="auto">
            <a:xfrm>
              <a:off x="-3484747" y="1954823"/>
              <a:ext cx="2202266" cy="339665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066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36299" t="22224" r="33754" b="16008"/>
            <a:stretch>
              <a:fillRect/>
            </a:stretch>
          </p:blipFill>
          <p:spPr bwMode="auto">
            <a:xfrm>
              <a:off x="-2304103" y="2498287"/>
              <a:ext cx="2222389" cy="343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36299" t="22035" r="33615" b="16208"/>
            <a:stretch>
              <a:fillRect/>
            </a:stretch>
          </p:blipFill>
          <p:spPr bwMode="auto">
            <a:xfrm>
              <a:off x="-1192909" y="3041750"/>
              <a:ext cx="2222389" cy="3420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077200" cy="4572000"/>
          </a:xfrm>
        </p:spPr>
        <p:txBody>
          <a:bodyPr>
            <a:noAutofit/>
          </a:bodyPr>
          <a:lstStyle/>
          <a:p>
            <a:pPr eaLnBrk="1" hangingPunct="1">
              <a:spcBef>
                <a:spcPts val="1000"/>
              </a:spcBef>
              <a:spcAft>
                <a:spcPts val="1200"/>
              </a:spcAft>
            </a:pPr>
            <a:r>
              <a:rPr lang="en-US" sz="2600" dirty="0" smtClean="0"/>
              <a:t>In-office CME/CE  1 - 2 hours.</a:t>
            </a:r>
          </a:p>
          <a:p>
            <a:pPr eaLnBrk="1" hangingPunct="1">
              <a:spcBef>
                <a:spcPts val="1000"/>
              </a:spcBef>
              <a:spcAft>
                <a:spcPts val="1200"/>
              </a:spcAft>
            </a:pPr>
            <a:r>
              <a:rPr lang="en-US" sz="2600" dirty="0" smtClean="0"/>
              <a:t>Includes </a:t>
            </a:r>
            <a:r>
              <a:rPr lang="en-US" sz="2600" b="1" i="1" dirty="0" smtClean="0"/>
              <a:t>all</a:t>
            </a:r>
            <a:r>
              <a:rPr lang="en-US" sz="2600" i="1" dirty="0" smtClean="0"/>
              <a:t> </a:t>
            </a:r>
            <a:r>
              <a:rPr lang="en-US" sz="2600" dirty="0" smtClean="0"/>
              <a:t>providers and staff.</a:t>
            </a:r>
          </a:p>
          <a:p>
            <a:pPr eaLnBrk="1" hangingPunct="1">
              <a:spcBef>
                <a:spcPts val="1000"/>
              </a:spcBef>
              <a:spcAft>
                <a:spcPts val="1200"/>
              </a:spcAft>
            </a:pPr>
            <a:r>
              <a:rPr lang="en-US" sz="2600" dirty="0" smtClean="0"/>
              <a:t>Hands-on demonstration and practice of fluoride varnish application.</a:t>
            </a:r>
          </a:p>
          <a:p>
            <a:pPr eaLnBrk="1" hangingPunct="1">
              <a:spcBef>
                <a:spcPts val="1000"/>
              </a:spcBef>
              <a:spcAft>
                <a:spcPts val="1200"/>
              </a:spcAft>
            </a:pPr>
            <a:r>
              <a:rPr lang="en-US" sz="2600" dirty="0" smtClean="0"/>
              <a:t>Guidelines given to help the provider refer children to a dental home by age one.</a:t>
            </a:r>
          </a:p>
          <a:p>
            <a:pPr eaLnBrk="1" hangingPunct="1">
              <a:spcBef>
                <a:spcPts val="1000"/>
              </a:spcBef>
              <a:spcAft>
                <a:spcPts val="1200"/>
              </a:spcAft>
            </a:pPr>
            <a:r>
              <a:rPr lang="en-US" sz="2600" dirty="0" smtClean="0"/>
              <a:t>Continued support and technical assistance with implementation, workflow, and clinical instruction.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In-Person Training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34591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34 in-person trainings have occurred as of 9/15/11:</a:t>
            </a:r>
          </a:p>
          <a:p>
            <a:pPr marL="1371600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ＭＳ Ｐゴシック"/>
                <a:cs typeface="ＭＳ Ｐゴシック"/>
              </a:rPr>
              <a:t>19 medical &amp; 15 dental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503 participants have been trained:</a:t>
            </a:r>
          </a:p>
          <a:p>
            <a:pPr marL="1371600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ＭＳ Ｐゴシック"/>
                <a:cs typeface="ＭＳ Ｐゴシック"/>
              </a:rPr>
              <a:t>254 medical providers</a:t>
            </a:r>
          </a:p>
          <a:p>
            <a:pPr marL="1371600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ＭＳ Ｐゴシック"/>
                <a:cs typeface="ＭＳ Ｐゴシック"/>
              </a:rPr>
              <a:t>249 dental providers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Trainings have occurred in 12 counties: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43000" y="4800600"/>
            <a:ext cx="2438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Clackamas</a:t>
            </a:r>
            <a:endParaRPr lang="en-US" sz="2400" dirty="0" smtClean="0">
              <a:latin typeface="+mn-lt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Deschutes</a:t>
            </a:r>
            <a:endParaRPr lang="en-US" sz="2400" dirty="0" smtClean="0"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Douglas</a:t>
            </a:r>
            <a:endParaRPr lang="en-US" sz="2400" dirty="0" smtClean="0"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Jackson</a:t>
            </a:r>
            <a:endParaRPr lang="en-US" sz="2400" dirty="0" smtClean="0">
              <a:latin typeface="+mn-lt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29000" y="4800600"/>
            <a:ext cx="22098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ea typeface="Calibri" pitchFamily="34" charset="0"/>
                <a:cs typeface="Times New Roman" pitchFamily="18" charset="0"/>
              </a:rPr>
              <a:t>Josephine</a:t>
            </a:r>
          </a:p>
          <a:p>
            <a:pPr lvl="0" indent="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ea typeface="Calibri" pitchFamily="34" charset="0"/>
                <a:cs typeface="Times New Roman" pitchFamily="18" charset="0"/>
              </a:rPr>
              <a:t>Lane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Lincoln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Morrow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38800" y="4800600"/>
            <a:ext cx="23622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Multnomah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Tillamook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Washington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Yamhill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 Feedback</a:t>
            </a:r>
            <a:endParaRPr lang="en-US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6764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Web-Based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06962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2600" dirty="0" smtClean="0"/>
              <a:t>Online CME/CE 1 - 1.5 hours.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600" dirty="0" smtClean="0"/>
              <a:t>Separate trainings for medical and dental providers.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2600" dirty="0" smtClean="0"/>
              <a:t>Interactive:</a:t>
            </a:r>
          </a:p>
          <a:p>
            <a:pPr marL="1371600" lvl="1">
              <a:spcBef>
                <a:spcPts val="200"/>
              </a:spcBef>
              <a:spcAft>
                <a:spcPts val="600"/>
              </a:spcAft>
            </a:pPr>
            <a:r>
              <a:rPr lang="en-US" sz="25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Downloadable resources</a:t>
            </a:r>
          </a:p>
          <a:p>
            <a:pPr marL="1371600" lvl="1">
              <a:spcBef>
                <a:spcPts val="200"/>
              </a:spcBef>
              <a:spcAft>
                <a:spcPts val="600"/>
              </a:spcAft>
            </a:pPr>
            <a:r>
              <a:rPr lang="en-US" sz="25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Links to websites</a:t>
            </a:r>
          </a:p>
          <a:p>
            <a:pPr marL="1371600" lvl="1">
              <a:spcBef>
                <a:spcPts val="200"/>
              </a:spcBef>
              <a:spcAft>
                <a:spcPts val="600"/>
              </a:spcAft>
            </a:pPr>
            <a:r>
              <a:rPr lang="en-US" sz="25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Expanded definitions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2600" dirty="0" smtClean="0"/>
              <a:t>Evaluation questions are asked throughout the training.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2600" dirty="0" smtClean="0"/>
              <a:t>Eligible to receive one free provider toolkit.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2600" dirty="0" smtClean="0">
                <a:ea typeface="ＭＳ Ｐゴシック"/>
                <a:cs typeface="ＭＳ Ｐゴシック"/>
              </a:rPr>
              <a:t>First Tooth website will have resources and materials available to download.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Web-Based Training Demo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Next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48600" cy="4572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Expand outreach and training efforts statewide.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Continue providing on-going support and technical assistance.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Launch both medical and dental web-based trainings.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Conduct outcome evaluation data collection and analysis.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Disseminate and present evaluation report and results.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Anticipated 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06962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550" b="1" dirty="0" smtClean="0"/>
              <a:t>Expand the oral health workforce </a:t>
            </a:r>
            <a:r>
              <a:rPr lang="en-US" sz="2550" dirty="0" smtClean="0"/>
              <a:t>serving young children by utilizing pediatric medical providers to provide early childhood caries prevention services.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550" dirty="0" smtClean="0"/>
              <a:t>Assist dental and medical providers to implement </a:t>
            </a:r>
            <a:r>
              <a:rPr lang="en-US" sz="2550" b="1" dirty="0" smtClean="0"/>
              <a:t>culturally appropriate </a:t>
            </a:r>
            <a:r>
              <a:rPr lang="en-US" sz="2550" dirty="0" smtClean="0"/>
              <a:t>early childhood caries prevention services.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550" dirty="0" smtClean="0"/>
              <a:t>Facilitate </a:t>
            </a:r>
            <a:r>
              <a:rPr lang="en-US" sz="2550" b="1" dirty="0" smtClean="0"/>
              <a:t>collaboration</a:t>
            </a:r>
            <a:r>
              <a:rPr lang="en-US" sz="2550" dirty="0" smtClean="0"/>
              <a:t> between medical and dental providers.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550" dirty="0" smtClean="0"/>
              <a:t>Increase utilization of dental services by young children in Oregon and establish a “</a:t>
            </a:r>
            <a:r>
              <a:rPr lang="en-US" sz="2550" b="1" dirty="0" smtClean="0"/>
              <a:t>Dental Home</a:t>
            </a:r>
            <a:r>
              <a:rPr lang="en-US" sz="2550" dirty="0" smtClean="0"/>
              <a:t>” by age one.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550" b="1" dirty="0" smtClean="0"/>
              <a:t>Reduce early childhood caries </a:t>
            </a:r>
            <a:r>
              <a:rPr lang="en-US" sz="2550" dirty="0" smtClean="0"/>
              <a:t>in Oregon.</a:t>
            </a:r>
          </a:p>
          <a:p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524000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en-US" b="1" dirty="0" smtClean="0"/>
              <a:t>“First Tooth” Training &amp; Technical Assistance Contacts</a:t>
            </a:r>
          </a:p>
        </p:txBody>
      </p:sp>
      <p:sp>
        <p:nvSpPr>
          <p:cNvPr id="131074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10000" cy="411445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Karen Hall, RDH, LAP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Training &amp; Technical Assistance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503-998-1342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>
                <a:hlinkClick r:id="rId3"/>
              </a:rPr>
              <a:t>khall@vgmhc.org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Amy Umphlett, MPH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Grant Coordinator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OHA Oral Health Program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971-673-1564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>
                <a:hlinkClick r:id="rId4"/>
              </a:rPr>
              <a:t>amy.m.umphlett@state.or.us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2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953000" y="1981200"/>
            <a:ext cx="3810000" cy="411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Shanie Mason, MPH, CHES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Oral Health Manager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OHA Oral Health Program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971-673-0338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shanie.m.mason@state.or.us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group-divers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810000"/>
            <a:ext cx="2013503" cy="28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/>
          </p:cNvSpPr>
          <p:nvPr>
            <p:ph type="title" idx="4294967295"/>
          </p:nvPr>
        </p:nvSpPr>
        <p:spPr>
          <a:xfrm>
            <a:off x="1219199" y="180975"/>
            <a:ext cx="7478713" cy="11430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en-US" b="1" dirty="0" smtClean="0"/>
              <a:t>Current Status of Children’s </a:t>
            </a:r>
            <a:br>
              <a:rPr lang="en-US" b="1" dirty="0" smtClean="0"/>
            </a:br>
            <a:r>
              <a:rPr lang="en-US" b="1" dirty="0" smtClean="0"/>
              <a:t>Oral Health in Oregon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7848600" cy="4800600"/>
          </a:xfrm>
        </p:spPr>
        <p:txBody>
          <a:bodyPr/>
          <a:lstStyle/>
          <a:p>
            <a:pPr marL="365125" indent="-255588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Compared to the 2002 Oregon Smile Survey, in 2007</a:t>
            </a:r>
            <a:r>
              <a:rPr lang="en-US" sz="2500" baseline="-25000" dirty="0" smtClean="0"/>
              <a:t>1</a:t>
            </a:r>
            <a:r>
              <a:rPr lang="en-US" sz="2500" dirty="0" smtClean="0"/>
              <a:t>:</a:t>
            </a:r>
          </a:p>
          <a:p>
            <a:pPr marL="1371600" lvl="1" indent="-457200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400" dirty="0" smtClean="0"/>
              <a:t>38% increase in number of children with decay in their permanent teeth</a:t>
            </a:r>
          </a:p>
          <a:p>
            <a:pPr marL="1371600" lvl="1" indent="-457200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400" dirty="0" smtClean="0"/>
              <a:t>49% increase in the number of children with untreated decay</a:t>
            </a:r>
          </a:p>
          <a:p>
            <a:pPr marL="1371600" lvl="1" indent="-457200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400" dirty="0" smtClean="0"/>
              <a:t>Among low-income children, half have untreated tooth decay</a:t>
            </a:r>
          </a:p>
          <a:p>
            <a:pPr marL="365125" indent="-255588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Only 27% Oregon communities have fluoridated water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.</a:t>
            </a:r>
            <a:endParaRPr lang="en-US" sz="2500" baseline="-25000" dirty="0" smtClean="0"/>
          </a:p>
          <a:p>
            <a:pPr marL="365125" indent="-255588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/>
              <a:t>As of 2/9/11, there were 361 OHP enrollees per OHP dental provider</a:t>
            </a:r>
            <a:r>
              <a:rPr lang="en-US" sz="2500" baseline="-25000" dirty="0" smtClean="0"/>
              <a:t>3</a:t>
            </a:r>
            <a:r>
              <a:rPr lang="en-US" sz="2500" dirty="0" smtClean="0"/>
              <a:t>.</a:t>
            </a:r>
          </a:p>
          <a:p>
            <a:pPr marL="620713" lvl="1" indent="-228600" eaLnBrk="1" hangingPunct="1"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4551363" y="6551613"/>
            <a:ext cx="2492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900" i="1" dirty="0"/>
              <a:t> 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6304002"/>
            <a:ext cx="4648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lvl="1" indent="-228600" algn="ctr" eaLnBrk="1" hangingPunct="1">
              <a:buFont typeface="Arial" charset="0"/>
              <a:buNone/>
            </a:pPr>
            <a:r>
              <a:rPr lang="en-US" sz="1000" dirty="0" smtClean="0"/>
              <a:t>1 </a:t>
            </a:r>
            <a:r>
              <a:rPr lang="en-US" sz="1000" dirty="0" smtClean="0">
                <a:hlinkClick r:id="rId3"/>
              </a:rPr>
              <a:t>www.oregon.gov/DHS/ph/oralhealth/docs/smile_2007.pdf</a:t>
            </a:r>
            <a:r>
              <a:rPr lang="en-US" sz="1000" dirty="0" smtClean="0"/>
              <a:t> </a:t>
            </a:r>
          </a:p>
          <a:p>
            <a:pPr marL="620713" lvl="1" indent="-228600" algn="ctr" eaLnBrk="1" hangingPunct="1">
              <a:buFont typeface="Arial" charset="0"/>
              <a:buNone/>
            </a:pPr>
            <a:r>
              <a:rPr lang="en-US" sz="1000" dirty="0" smtClean="0"/>
              <a:t>2 </a:t>
            </a:r>
            <a:r>
              <a:rPr lang="en-US" sz="1000" dirty="0" smtClean="0">
                <a:hlinkClick r:id="rId4"/>
              </a:rPr>
              <a:t>http://apps.nccd.cdc.gov/MWF/Index.asp</a:t>
            </a:r>
            <a:r>
              <a:rPr lang="en-US" sz="1000" dirty="0" smtClean="0"/>
              <a:t> </a:t>
            </a:r>
          </a:p>
          <a:p>
            <a:pPr marL="620713" lvl="1" indent="-228600" algn="ctr" eaLnBrk="1" hangingPunct="1">
              <a:buFont typeface="Arial" charset="0"/>
              <a:buNone/>
            </a:pPr>
            <a:r>
              <a:rPr lang="en-US" sz="1000" dirty="0" smtClean="0"/>
              <a:t>3 Division of Medical Assistance Programs (DMAP)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7848600" cy="4495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ea typeface="ＭＳ Ｐゴシック"/>
                <a:cs typeface="ＭＳ Ｐゴシック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n collaboration with the Oral Health Coalition’s (OROHC) Early Childhood Cavities Prevention Committee (ECCPC), launched a three-year work-force development project called “First Tooth”.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Purpose of this project is to reduce childhood tooth decay in Oregon by focusing preventive services on infants and toddlers under age three</a:t>
            </a:r>
            <a:r>
              <a:rPr lang="en-US" sz="2600" dirty="0" smtClean="0">
                <a:ea typeface="ＭＳ Ｐゴシック"/>
                <a:cs typeface="ＭＳ Ｐゴシック"/>
              </a:rPr>
              <a:t>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Project is funded by the Health Resources and Services Administration (HRSA).</a:t>
            </a:r>
            <a:endParaRPr lang="en-US" sz="2600" dirty="0" smtClean="0">
              <a:ea typeface="ＭＳ Ｐゴシック"/>
              <a:cs typeface="ＭＳ Ｐゴシック"/>
            </a:endParaRPr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“First Tooth” Project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696200" cy="944563"/>
          </a:xfrm>
        </p:spPr>
        <p:txBody>
          <a:bodyPr/>
          <a:lstStyle/>
          <a:p>
            <a:r>
              <a:rPr lang="en-US" b="1" dirty="0" smtClean="0"/>
              <a:t>“First Tooth” Project Goals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828800"/>
            <a:ext cx="8153400" cy="4495800"/>
          </a:xfrm>
        </p:spPr>
        <p:txBody>
          <a:bodyPr/>
          <a:lstStyle/>
          <a:p>
            <a:pPr marL="640080" lvl="1" indent="-45720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/>
              <a:t>Expand the oral health workforce in Oregon by utilizing medical care providers to deliver early childhood caries prevention services to at-risk children ages birth to three years.</a:t>
            </a:r>
          </a:p>
          <a:p>
            <a:pPr marL="640080" lvl="1" indent="-45720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/>
              <a:t>Develop and launch an online training and resource center.</a:t>
            </a:r>
          </a:p>
          <a:p>
            <a:pPr marL="640080" lvl="1" indent="-45720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600" dirty="0" smtClean="0"/>
              <a:t>Facilitate collaborative referral relationships between dentists and primary medical care providers so that Oregon children have a dental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149225"/>
            <a:ext cx="8534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Role of the Pediatric Provider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90800" y="1752600"/>
          <a:ext cx="365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“First Tooth” Curriculum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48600" cy="45259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Adapted from the Washington Dental Service Foundation.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 Training modules include:</a:t>
            </a:r>
          </a:p>
          <a:p>
            <a:pPr marL="1543050" lvl="2" indent="-51435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ea typeface="ＭＳ Ｐゴシック"/>
                <a:cs typeface="ＭＳ Ｐゴシック"/>
              </a:rPr>
              <a:t>Prevalence &amp; Impact of Oral Disease</a:t>
            </a:r>
          </a:p>
          <a:p>
            <a:pPr marL="1543050" lvl="2" indent="-51435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ea typeface="ＭＳ Ｐゴシック"/>
                <a:cs typeface="ＭＳ Ｐゴシック"/>
              </a:rPr>
              <a:t>Risk Assessment</a:t>
            </a:r>
          </a:p>
          <a:p>
            <a:pPr marL="1543050" lvl="2" indent="-51435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ea typeface="ＭＳ Ｐゴシック"/>
                <a:cs typeface="ＭＳ Ｐゴシック"/>
              </a:rPr>
              <a:t>Oral Health Education &amp; Anticipatory Guidance</a:t>
            </a:r>
          </a:p>
          <a:p>
            <a:pPr marL="1543050" lvl="2" indent="-51435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ea typeface="ＭＳ Ｐゴシック"/>
                <a:cs typeface="ＭＳ Ｐゴシック"/>
              </a:rPr>
              <a:t>Implementation &amp; Workflow</a:t>
            </a:r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1142999" y="247650"/>
            <a:ext cx="7635875" cy="104775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Oral Health Education &amp; Anticipatory Guidance </a:t>
            </a:r>
          </a:p>
        </p:txBody>
      </p:sp>
      <p:sp>
        <p:nvSpPr>
          <p:cNvPr id="62466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4572000" cy="47545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 smtClean="0"/>
              <a:t>Training topics include:</a:t>
            </a:r>
          </a:p>
          <a:p>
            <a:pPr marL="914400" lvl="1">
              <a:spcBef>
                <a:spcPts val="600"/>
              </a:spcBef>
              <a:spcAft>
                <a:spcPts val="1200"/>
              </a:spcAft>
            </a:pPr>
            <a:r>
              <a:rPr lang="en-US" sz="2600" dirty="0" smtClean="0"/>
              <a:t>Motivational interviewing</a:t>
            </a:r>
          </a:p>
          <a:p>
            <a:pPr marL="914400" lvl="1">
              <a:spcBef>
                <a:spcPts val="600"/>
              </a:spcBef>
              <a:spcAft>
                <a:spcPts val="1200"/>
              </a:spcAft>
            </a:pPr>
            <a:r>
              <a:rPr lang="en-US" sz="2600" dirty="0" smtClean="0"/>
              <a:t>Diet &amp; feeding</a:t>
            </a:r>
          </a:p>
          <a:p>
            <a:pPr marL="914400" lvl="1">
              <a:spcBef>
                <a:spcPts val="600"/>
              </a:spcBef>
              <a:spcAft>
                <a:spcPts val="1200"/>
              </a:spcAft>
            </a:pPr>
            <a:r>
              <a:rPr lang="en-US" sz="2600" dirty="0" smtClean="0"/>
              <a:t>Oral hygiene</a:t>
            </a:r>
          </a:p>
          <a:p>
            <a:pPr marL="914400" lvl="1">
              <a:spcBef>
                <a:spcPts val="600"/>
              </a:spcBef>
              <a:spcAft>
                <a:spcPts val="1200"/>
              </a:spcAft>
            </a:pPr>
            <a:r>
              <a:rPr lang="en-US" sz="2600" dirty="0" smtClean="0"/>
              <a:t>Oral health during pregnancy</a:t>
            </a:r>
          </a:p>
          <a:p>
            <a:pPr marL="914400" lvl="1">
              <a:spcBef>
                <a:spcPts val="600"/>
              </a:spcBef>
              <a:spcAft>
                <a:spcPts val="1200"/>
              </a:spcAft>
            </a:pPr>
            <a:r>
              <a:rPr lang="en-US" sz="2600" dirty="0" smtClean="0"/>
              <a:t>Caries process &amp; transmission</a:t>
            </a:r>
          </a:p>
          <a:p>
            <a:endParaRPr lang="en-US" sz="2600" dirty="0" smtClean="0"/>
          </a:p>
          <a:p>
            <a:endParaRPr lang="en-US" sz="2600" dirty="0" smtClean="0"/>
          </a:p>
        </p:txBody>
      </p:sp>
      <p:pic>
        <p:nvPicPr>
          <p:cNvPr id="62468" name="Picture 5" descr="Leavitt_036_20110521.jpg"/>
          <p:cNvPicPr>
            <a:picLocks noChangeAspect="1"/>
          </p:cNvPicPr>
          <p:nvPr/>
        </p:nvPicPr>
        <p:blipFill>
          <a:blip r:embed="rId3" cstate="print"/>
          <a:srcRect l="30103" t="4794" r="18567"/>
          <a:stretch>
            <a:fillRect/>
          </a:stretch>
        </p:blipFill>
        <p:spPr bwMode="auto">
          <a:xfrm>
            <a:off x="5457496" y="1600200"/>
            <a:ext cx="34579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Provider Toolkit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7924800" cy="495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Each practice, site or clinic that completes the First Tooth training is eligible to receive one free toolkit.</a:t>
            </a:r>
            <a:endParaRPr lang="en-US" sz="2600" dirty="0" smtClean="0">
              <a:ea typeface="ＭＳ Ｐゴシック"/>
              <a:cs typeface="ＭＳ Ｐゴシック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ea typeface="ＭＳ Ｐゴシック"/>
                <a:cs typeface="ＭＳ Ｐゴシック"/>
              </a:rPr>
              <a:t>Supporting materials include: </a:t>
            </a:r>
          </a:p>
          <a:p>
            <a:pPr marL="1371600" lvl="1">
              <a:spcBef>
                <a:spcPts val="600"/>
              </a:spcBef>
            </a:pPr>
            <a:r>
              <a:rPr lang="en-US" sz="2500" dirty="0" smtClean="0">
                <a:ea typeface="ＭＳ Ｐゴシック"/>
                <a:cs typeface="ＭＳ Ｐゴシック"/>
              </a:rPr>
              <a:t>Fluoride varnish instruction &amp; starter applications</a:t>
            </a:r>
          </a:p>
          <a:p>
            <a:pPr marL="1371600" lvl="1">
              <a:spcBef>
                <a:spcPts val="600"/>
              </a:spcBef>
            </a:pPr>
            <a:r>
              <a:rPr lang="en-US" sz="2500" dirty="0" smtClean="0">
                <a:ea typeface="ＭＳ Ｐゴシック"/>
                <a:cs typeface="ＭＳ Ｐゴシック"/>
              </a:rPr>
              <a:t>Baby &amp; toddler toothbrushes</a:t>
            </a:r>
          </a:p>
          <a:p>
            <a:pPr marL="1371600" lvl="1">
              <a:spcBef>
                <a:spcPts val="600"/>
              </a:spcBef>
            </a:pPr>
            <a:r>
              <a:rPr lang="en-US" sz="2500" dirty="0" smtClean="0">
                <a:ea typeface="ＭＳ Ｐゴシック"/>
                <a:cs typeface="ＭＳ Ｐゴシック"/>
              </a:rPr>
              <a:t>Parent/caregiver education &amp; materials</a:t>
            </a:r>
          </a:p>
          <a:p>
            <a:pPr marL="1371600" lvl="1">
              <a:spcBef>
                <a:spcPts val="600"/>
              </a:spcBef>
            </a:pPr>
            <a:r>
              <a:rPr lang="en-US" sz="2500" dirty="0" smtClean="0">
                <a:ea typeface="ＭＳ Ｐゴシック"/>
                <a:cs typeface="ＭＳ Ｐゴシック"/>
              </a:rPr>
              <a:t>Provider pocket guide</a:t>
            </a:r>
          </a:p>
          <a:p>
            <a:pPr marL="1371600" lvl="1">
              <a:spcBef>
                <a:spcPts val="600"/>
              </a:spcBef>
            </a:pPr>
            <a:r>
              <a:rPr lang="en-US" sz="2500" dirty="0" smtClean="0">
                <a:ea typeface="ＭＳ Ｐゴシック"/>
                <a:cs typeface="ＭＳ Ｐゴシック"/>
              </a:rPr>
              <a:t>Oral health flip chart</a:t>
            </a:r>
          </a:p>
          <a:p>
            <a:pPr marL="1371600" lvl="1">
              <a:spcBef>
                <a:spcPts val="600"/>
              </a:spcBef>
            </a:pPr>
            <a:r>
              <a:rPr lang="en-US" sz="2500" dirty="0" smtClean="0">
                <a:ea typeface="ＭＳ Ｐゴシック"/>
                <a:cs typeface="ＭＳ Ｐゴシック"/>
              </a:rPr>
              <a:t>Implementation &amp; workflow tips </a:t>
            </a:r>
          </a:p>
          <a:p>
            <a:pPr marL="1371600" lvl="1">
              <a:spcBef>
                <a:spcPts val="600"/>
              </a:spcBef>
            </a:pPr>
            <a:r>
              <a:rPr lang="en-US" sz="2500" dirty="0" smtClean="0">
                <a:ea typeface="ＭＳ Ｐゴシック"/>
                <a:cs typeface="ＭＳ Ｐゴシック"/>
              </a:rPr>
              <a:t>Billing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xfrm>
            <a:off x="1143000" y="1206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Example of Provider Tools</a:t>
            </a:r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4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6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7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sp>
        <p:nvSpPr>
          <p:cNvPr id="68618" name="Rectangle 1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 dirty="0"/>
          </a:p>
        </p:txBody>
      </p:sp>
      <p:pic>
        <p:nvPicPr>
          <p:cNvPr id="13" name="Picture 2" descr="MI Goal Setting_Page_1"/>
          <p:cNvPicPr>
            <a:picLocks noChangeAspect="1" noChangeArrowheads="1"/>
          </p:cNvPicPr>
          <p:nvPr/>
        </p:nvPicPr>
        <p:blipFill>
          <a:blip r:embed="rId3" cstate="print"/>
          <a:srcRect l="8974" t="7310" r="11539" b="12019"/>
          <a:stretch>
            <a:fillRect/>
          </a:stretch>
        </p:blipFill>
        <p:spPr bwMode="auto">
          <a:xfrm>
            <a:off x="537348" y="1600201"/>
            <a:ext cx="4034652" cy="5126012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Content Placeholder 3" descr="Untitled 2.png"/>
          <p:cNvPicPr>
            <a:picLocks noChangeAspect="1"/>
          </p:cNvPicPr>
          <p:nvPr/>
        </p:nvPicPr>
        <p:blipFill>
          <a:blip r:embed="rId4" cstate="print"/>
          <a:srcRect l="8404" r="9945"/>
          <a:stretch>
            <a:fillRect/>
          </a:stretch>
        </p:blipFill>
        <p:spPr bwMode="auto">
          <a:xfrm>
            <a:off x="5257800" y="2133600"/>
            <a:ext cx="3200400" cy="3586612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phd_powerpoint</Template>
  <TotalTime>3376</TotalTime>
  <Words>707</Words>
  <Application>Microsoft Office PowerPoint</Application>
  <PresentationFormat>On-screen Show (4:3)</PresentationFormat>
  <Paragraphs>132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Current Status of Children’s  Oral Health in Oregon</vt:lpstr>
      <vt:lpstr> “First Tooth” Project Overview</vt:lpstr>
      <vt:lpstr>“First Tooth” Project Goals </vt:lpstr>
      <vt:lpstr>The Role of the Pediatric Provider</vt:lpstr>
      <vt:lpstr>“First Tooth” Curriculum</vt:lpstr>
      <vt:lpstr>Oral Health Education &amp; Anticipatory Guidance </vt:lpstr>
      <vt:lpstr>Provider Toolkit</vt:lpstr>
      <vt:lpstr>Example of Provider Tools</vt:lpstr>
      <vt:lpstr>Educational Posters</vt:lpstr>
      <vt:lpstr>In-Person Training</vt:lpstr>
      <vt:lpstr>Training Statistics</vt:lpstr>
      <vt:lpstr>Training Feedback</vt:lpstr>
      <vt:lpstr>Web-Based Training</vt:lpstr>
      <vt:lpstr>Web-Based Training Demo</vt:lpstr>
      <vt:lpstr>What’s Next</vt:lpstr>
      <vt:lpstr>Anticipated Outcomes</vt:lpstr>
      <vt:lpstr>“First Tooth” Training &amp; Technical Assistance Contacts</vt:lpstr>
    </vt:vector>
  </TitlesOfParts>
  <Company>Department of Human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DHS</dc:creator>
  <cp:lastModifiedBy>AUMPHLETT</cp:lastModifiedBy>
  <cp:revision>260</cp:revision>
  <dcterms:created xsi:type="dcterms:W3CDTF">2011-07-15T19:47:16Z</dcterms:created>
  <dcterms:modified xsi:type="dcterms:W3CDTF">2011-11-19T01:49:08Z</dcterms:modified>
</cp:coreProperties>
</file>